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34" r:id="rId2"/>
    <p:sldId id="629" r:id="rId3"/>
    <p:sldId id="654" r:id="rId4"/>
    <p:sldId id="651" r:id="rId5"/>
    <p:sldId id="627" r:id="rId6"/>
    <p:sldId id="630" r:id="rId7"/>
    <p:sldId id="628" r:id="rId8"/>
    <p:sldId id="634" r:id="rId9"/>
    <p:sldId id="633" r:id="rId10"/>
    <p:sldId id="655" r:id="rId11"/>
    <p:sldId id="631" r:id="rId12"/>
    <p:sldId id="632" r:id="rId13"/>
    <p:sldId id="642" r:id="rId14"/>
    <p:sldId id="641" r:id="rId15"/>
    <p:sldId id="640" r:id="rId16"/>
    <p:sldId id="652" r:id="rId17"/>
    <p:sldId id="645" r:id="rId18"/>
    <p:sldId id="644" r:id="rId19"/>
    <p:sldId id="643" r:id="rId20"/>
    <p:sldId id="639" r:id="rId21"/>
    <p:sldId id="647" r:id="rId22"/>
    <p:sldId id="638" r:id="rId23"/>
    <p:sldId id="646" r:id="rId24"/>
    <p:sldId id="637" r:id="rId25"/>
    <p:sldId id="636" r:id="rId26"/>
    <p:sldId id="649" r:id="rId27"/>
    <p:sldId id="648" r:id="rId28"/>
    <p:sldId id="656" r:id="rId29"/>
    <p:sldId id="650" r:id="rId30"/>
    <p:sldId id="635" r:id="rId31"/>
    <p:sldId id="653" r:id="rId32"/>
  </p:sldIdLst>
  <p:sldSz cx="12192000" cy="6858000"/>
  <p:notesSz cx="10018713" cy="688816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小林 広直" initials="小林" lastIdx="1" clrIdx="0">
    <p:extLst>
      <p:ext uri="{19B8F6BF-5375-455C-9EA6-DF929625EA0E}">
        <p15:presenceInfo xmlns:p15="http://schemas.microsoft.com/office/powerpoint/2012/main" userId="02145d075f93c3b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4467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1833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556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399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9023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1106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046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8688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3353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8325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1562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1B758-A35A-4BA8-ABEC-B4FA9654418D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844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95A7B-3F71-4605-A3D1-C2B7626FE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17" y="365125"/>
            <a:ext cx="10963183" cy="1325563"/>
          </a:xfrm>
        </p:spPr>
        <p:txBody>
          <a:bodyPr/>
          <a:lstStyle/>
          <a:p>
            <a:r>
              <a:rPr lang="ja-JP" altLang="en-US" dirty="0"/>
              <a:t> </a:t>
            </a:r>
            <a:r>
              <a:rPr lang="en-US" altLang="ja-JP" dirty="0"/>
              <a:t>2022</a:t>
            </a:r>
            <a:r>
              <a:rPr lang="ja-JP" altLang="en-US" dirty="0"/>
              <a:t>年の</a:t>
            </a:r>
            <a:r>
              <a:rPr lang="en-US" altLang="ja-JP" dirty="0"/>
              <a:t>『</a:t>
            </a:r>
            <a:r>
              <a:rPr lang="ja-JP" altLang="en-US" dirty="0"/>
              <a:t>ユリシーズ</a:t>
            </a:r>
            <a:r>
              <a:rPr lang="en-US" altLang="ja-JP" dirty="0"/>
              <a:t>』</a:t>
            </a:r>
            <a:r>
              <a:rPr lang="ja-JP" altLang="en-US" dirty="0"/>
              <a:t>　第</a:t>
            </a:r>
            <a:r>
              <a:rPr lang="en-US" altLang="ja-JP" dirty="0"/>
              <a:t>10</a:t>
            </a:r>
            <a:r>
              <a:rPr lang="ja-JP" altLang="en-US" dirty="0"/>
              <a:t>回読書会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F026576-97C8-4B8E-8416-193D2CF2A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2541"/>
            <a:ext cx="10515600" cy="377442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ja-JP" altLang="en-US" sz="4800" dirty="0"/>
              <a:t>「さまよえる岩」の歩き方①</a:t>
            </a:r>
            <a:endParaRPr lang="en-US" altLang="ja-JP" sz="4800" dirty="0"/>
          </a:p>
          <a:p>
            <a:pPr marL="0" indent="0">
              <a:buNone/>
            </a:pPr>
            <a:endParaRPr lang="en-US" altLang="ja-JP" sz="4800" dirty="0"/>
          </a:p>
          <a:p>
            <a:pPr marL="0" indent="0">
              <a:buNone/>
            </a:pPr>
            <a:r>
              <a:rPr lang="ja-JP" altLang="en-US" sz="4800" dirty="0"/>
              <a:t>「さまよえる岩」としてのダブリナーズたち</a:t>
            </a:r>
            <a:endParaRPr lang="en-US" altLang="ja-JP" sz="4800" dirty="0"/>
          </a:p>
          <a:p>
            <a:pPr marL="0" indent="0" algn="r">
              <a:buNone/>
            </a:pPr>
            <a:endParaRPr lang="en-US" altLang="ja-JP" sz="3600" dirty="0"/>
          </a:p>
          <a:p>
            <a:pPr marL="0" indent="0" algn="r">
              <a:buNone/>
            </a:pPr>
            <a:endParaRPr lang="en-US" altLang="ja-JP" sz="3600" dirty="0"/>
          </a:p>
          <a:p>
            <a:pPr marL="0" indent="0" algn="r">
              <a:buNone/>
            </a:pPr>
            <a:r>
              <a:rPr lang="ja-JP" altLang="en-US" sz="3600" dirty="0"/>
              <a:t>小林 広直</a:t>
            </a:r>
            <a:endParaRPr lang="en-US" altLang="ja-JP" sz="3600" dirty="0"/>
          </a:p>
        </p:txBody>
      </p:sp>
    </p:spTree>
    <p:extLst>
      <p:ext uri="{BB962C8B-B14F-4D97-AF65-F5344CB8AC3E}">
        <p14:creationId xmlns:p14="http://schemas.microsoft.com/office/powerpoint/2010/main" val="967165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2343A0C-216F-4289-9989-E7EA2ECFF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76" y="116541"/>
            <a:ext cx="11093824" cy="1574147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エックルズ・ストリート７</a:t>
            </a:r>
            <a:br>
              <a:rPr kumimoji="1" lang="en-US" altLang="ja-JP" dirty="0"/>
            </a:br>
            <a:r>
              <a:rPr kumimoji="1" lang="ja-JP" altLang="en-US" sz="2000" dirty="0"/>
              <a:t>写真は下記のサイトから</a:t>
            </a:r>
            <a:br>
              <a:rPr kumimoji="1" lang="en-US" altLang="ja-JP" sz="2000" dirty="0"/>
            </a:br>
            <a:r>
              <a:rPr kumimoji="1" lang="en-US" altLang="ja-JP" sz="2000" dirty="0"/>
              <a:t>http://www.jjon.org/joyce-s-environs/no-7-eccles-street</a:t>
            </a:r>
            <a:endParaRPr kumimoji="1" lang="ja-JP" altLang="en-US" sz="20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F3C74DC-1F86-4B7D-835B-02349576E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ACF3AC1-E5C9-400A-8FAA-2C4272558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5625"/>
            <a:ext cx="7156860" cy="503237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35879B9-FA34-48D1-83F6-035387C24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447" y="-1"/>
            <a:ext cx="4939553" cy="685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72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A16A87-F394-4122-A023-92865DFF7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④デダラス家の娘たち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4400" i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U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-Y 10.383-85)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974E5A5-AB84-44AB-9A99-997C181CF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271" y="1690688"/>
            <a:ext cx="10914529" cy="4486275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キャブラのセント・ピーターズ台地</a:t>
            </a:r>
            <a:r>
              <a:rPr kumimoji="1" lang="en-US" altLang="ja-JP" dirty="0"/>
              <a:t>7</a:t>
            </a:r>
            <a:r>
              <a:rPr kumimoji="1" lang="ja-JP" altLang="en-US" dirty="0"/>
              <a:t>番地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6582F53-72DC-4A60-A425-05AF67FD7E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23" t="14902" b="8235"/>
          <a:stretch/>
        </p:blipFill>
        <p:spPr>
          <a:xfrm>
            <a:off x="3855892" y="2277034"/>
            <a:ext cx="8336108" cy="458096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64F1BB8-3F65-40A2-A2BE-94FBDDAB7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318" y="3881718"/>
            <a:ext cx="827506" cy="158675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E27250B-072C-454D-B10F-25697E4C5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776" y="4347881"/>
            <a:ext cx="1640542" cy="112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85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2D919C-4933-4C1C-949B-0B02E229D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⑤ブレイゼス・ボイラン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4400" i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U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-Y 10.385-87)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ADB9FA-B30B-4654-82CB-4AAA60CA6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271" y="1825625"/>
            <a:ext cx="10914529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グラフトン・ストリート</a:t>
            </a:r>
            <a:r>
              <a:rPr kumimoji="1" lang="en-US" altLang="ja-JP" dirty="0"/>
              <a:t>63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0597642-9045-4D36-8895-76243D3CA2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25" t="14248" r="3822" b="8365"/>
          <a:stretch/>
        </p:blipFill>
        <p:spPr>
          <a:xfrm>
            <a:off x="4580965" y="1322701"/>
            <a:ext cx="7611035" cy="553529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9F307D3-FB69-412E-BD7E-AEC19C2D4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529" y="3810000"/>
            <a:ext cx="1643295" cy="298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46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06C1D5-D92E-45F2-9D50-649BB6A67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7" y="365125"/>
            <a:ext cx="11519648" cy="1325563"/>
          </a:xfrm>
        </p:spPr>
        <p:txBody>
          <a:bodyPr>
            <a:normAutofit/>
          </a:bodyPr>
          <a:lstStyle/>
          <a:p>
            <a:r>
              <a:rPr lang="ja-JP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⑥スティーヴン・デダラスとアルミダーノ・アルティフォーニ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4400" i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U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-Y 10.387-88)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A690E6-A607-4445-89D3-AB5791FAE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87" y="1888378"/>
            <a:ext cx="10941424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カレッジ・グリーン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ACFB689-26D6-4D0F-941B-08CB8B26E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91" t="15294" r="6066" b="7581"/>
          <a:stretch/>
        </p:blipFill>
        <p:spPr>
          <a:xfrm>
            <a:off x="2707340" y="2273034"/>
            <a:ext cx="9484659" cy="458496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2EC1700-5082-4867-9081-E436F18FC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529" y="4536141"/>
            <a:ext cx="4043083" cy="187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85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7FD912-63F0-414B-B056-85739D008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⑦ミス・ダン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4400" i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U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-Y 10.389-90)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F8C515C-799D-4812-9266-B76FFB610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482" y="1825625"/>
            <a:ext cx="10968318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ドリアー通り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24FA4C8-CACF-45CB-AD8B-631894CF79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78" t="14509" r="11911" b="7713"/>
          <a:stretch/>
        </p:blipFill>
        <p:spPr>
          <a:xfrm>
            <a:off x="2644588" y="1758620"/>
            <a:ext cx="9547412" cy="509938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4A4E5DB-86A8-4DDA-A9EB-35E684138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753" y="2429435"/>
            <a:ext cx="1864659" cy="197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11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EA1E8-2A16-4AD9-A64D-135A2B981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17" y="365125"/>
            <a:ext cx="11394141" cy="1325563"/>
          </a:xfrm>
        </p:spPr>
        <p:txBody>
          <a:bodyPr/>
          <a:lstStyle/>
          <a:p>
            <a:r>
              <a:rPr lang="ja-JP" altLang="ja-JP" sz="44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⑧ネッド・ランバートと</a:t>
            </a:r>
            <a:r>
              <a:rPr lang="en-US" altLang="ja-JP" sz="44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J</a:t>
            </a:r>
            <a:r>
              <a:rPr lang="ja-JP" altLang="ja-JP" sz="44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44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J</a:t>
            </a:r>
            <a:r>
              <a:rPr lang="ja-JP" altLang="ja-JP" sz="44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・オモロイとヒュー・</a:t>
            </a:r>
            <a:r>
              <a:rPr lang="en-US" altLang="ja-JP" sz="44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C</a:t>
            </a:r>
            <a:r>
              <a:rPr lang="ja-JP" altLang="ja-JP" sz="44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・ラヴ師</a:t>
            </a:r>
            <a:r>
              <a:rPr lang="en-US" altLang="ja-JP" sz="44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4400" i="1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U</a:t>
            </a:r>
            <a:r>
              <a:rPr lang="en-US" altLang="ja-JP" sz="44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-Y 10.390-93)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F6A8D8D-23DF-417C-B838-BDC8B088B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235" y="1825625"/>
            <a:ext cx="10905565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マリア修道院通り（キャペル通り近く）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A9D0140-70E1-45A4-80D3-5B8999CBD6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14509" r="3088" b="7842"/>
          <a:stretch/>
        </p:blipFill>
        <p:spPr>
          <a:xfrm>
            <a:off x="3003176" y="2400538"/>
            <a:ext cx="9188823" cy="445746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88BB080-6B12-42FB-A89C-6F6E4316E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554" y="4536141"/>
            <a:ext cx="2214282" cy="122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95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167F7E-81A1-480B-A1FA-FBF6A13E5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694" y="182191"/>
            <a:ext cx="10730753" cy="1508498"/>
          </a:xfrm>
        </p:spPr>
        <p:txBody>
          <a:bodyPr/>
          <a:lstStyle/>
          <a:p>
            <a:r>
              <a:rPr lang="ja-JP" altLang="en-US" dirty="0"/>
              <a:t>旧・</a:t>
            </a:r>
            <a:r>
              <a:rPr kumimoji="1" lang="ja-JP" altLang="en-US" dirty="0"/>
              <a:t>聖マリア修道院の会議場</a:t>
            </a:r>
            <a:r>
              <a:rPr kumimoji="1" lang="en-US" altLang="ja-JP" dirty="0"/>
              <a:t>(</a:t>
            </a:r>
            <a:r>
              <a:rPr kumimoji="1" lang="en-IE" altLang="ja-JP" dirty="0"/>
              <a:t>chapter house)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70686B5-BAA4-4EDD-8E3F-2A56C3EAF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84375"/>
            <a:ext cx="3160059" cy="1508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1800" dirty="0"/>
              <a:t>右の写真は下記のサイトより</a:t>
            </a:r>
            <a:r>
              <a:rPr kumimoji="1" lang="en-US" altLang="ja-JP" sz="1800" dirty="0"/>
              <a:t>(</a:t>
            </a:r>
            <a:r>
              <a:rPr kumimoji="1" lang="en-IE" altLang="ja-JP" sz="1800" dirty="0"/>
              <a:t>https://en.wikipedia.org/wiki/St._Mary%27s_Abbey,_Dublin#Abbey_became_a_private_residence)</a:t>
            </a:r>
            <a:r>
              <a:rPr kumimoji="1" lang="ja-JP" altLang="en-IE" sz="1800" dirty="0"/>
              <a:t>。</a:t>
            </a:r>
            <a:endParaRPr kumimoji="1" lang="ja-JP" altLang="en-US" sz="18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EAABFB6-9C26-4167-9769-76FE9ACD3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941" y="1344706"/>
            <a:ext cx="7351059" cy="55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76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0CCA0C-EA88-41DA-97B8-D33E3F4A8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3" y="365125"/>
            <a:ext cx="11232777" cy="1325563"/>
          </a:xfrm>
        </p:spPr>
        <p:txBody>
          <a:bodyPr>
            <a:normAutofit fontScale="90000"/>
          </a:bodyPr>
          <a:lstStyle/>
          <a:p>
            <a:r>
              <a:rPr lang="ja-JP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⑨トム・ロッチフォード、おおせ鼻フリン、</a:t>
            </a:r>
            <a:b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</a:b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T</a:t>
            </a:r>
            <a:r>
              <a:rPr lang="ja-JP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・レネハン、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C</a:t>
            </a:r>
            <a:r>
              <a:rPr lang="ja-JP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P</a:t>
            </a:r>
            <a:r>
              <a:rPr lang="ja-JP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・マッコイ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4400" i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U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-Y 10.393-98)</a:t>
            </a:r>
            <a:br>
              <a:rPr lang="ja-JP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</a:b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7EDFAFA-1AA8-443E-9922-551247983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130" y="1577788"/>
            <a:ext cx="10878670" cy="4599175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クランプトン・コート→ウェリントン河岸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59B82C9-638B-48B2-8A4C-B1055B87DF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5" t="14248" b="8104"/>
          <a:stretch/>
        </p:blipFill>
        <p:spPr>
          <a:xfrm>
            <a:off x="1855694" y="2068790"/>
            <a:ext cx="10336306" cy="478920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4F9793C-3EE8-4C90-B2B2-97359AAD9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906" y="5728447"/>
            <a:ext cx="1380565" cy="98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22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3BA171-2282-4276-9CB3-981E6010A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507"/>
            <a:ext cx="10515600" cy="1565182"/>
          </a:xfrm>
        </p:spPr>
        <p:txBody>
          <a:bodyPr/>
          <a:lstStyle/>
          <a:p>
            <a:r>
              <a:rPr lang="ja-JP" altLang="ja-JP" sz="44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➉レオポルド・ブルーム</a:t>
            </a:r>
            <a:r>
              <a:rPr lang="en-US" altLang="ja-JP" sz="44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4400" i="1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U</a:t>
            </a:r>
            <a:r>
              <a:rPr lang="en-US" altLang="ja-JP" sz="44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-Y 10.398-401)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5F2E8B3-85D5-4D1D-91D8-750445ED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553" y="1541929"/>
            <a:ext cx="10986247" cy="4635034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マーチャンツ・アーチ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5403687-BF45-47B3-B3C0-B78708E2BF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2" t="15164" b="7843"/>
          <a:stretch/>
        </p:blipFill>
        <p:spPr>
          <a:xfrm>
            <a:off x="1847126" y="2097741"/>
            <a:ext cx="10344873" cy="476025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F05BC64-6225-4A0A-9E8D-153AFEEBE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529" y="4365811"/>
            <a:ext cx="1219200" cy="95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22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682B0D-9D83-448D-B013-8CF3D3698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⑪ディリー・デダラスとサイモン・デダラス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4400" i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U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-Y 10.401-04)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F1AF4A-5705-45E0-ACE5-E3DFF32DB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バチャラーズ・ウォーク沿いのディロン競売場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32F8F74-0480-4B18-9D7F-DD94E32CE4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9" t="14770" r="4118" b="8105"/>
          <a:stretch/>
        </p:blipFill>
        <p:spPr>
          <a:xfrm>
            <a:off x="2689412" y="2404840"/>
            <a:ext cx="9502588" cy="445315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B7B1395-B93C-46F4-912C-F6A5FF8C0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271" y="3585881"/>
            <a:ext cx="681316" cy="64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13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9C1078-A6DA-4E6E-B6DD-B45C71673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第</a:t>
            </a:r>
            <a:r>
              <a:rPr kumimoji="1" lang="en-US" altLang="ja-JP" dirty="0"/>
              <a:t>10</a:t>
            </a:r>
            <a:r>
              <a:rPr kumimoji="1" lang="ja-JP" altLang="en-US" dirty="0"/>
              <a:t>挿話で何が起こっているのか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66A3FC-1690-4774-A9F6-3006F6EDB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9516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dirty="0"/>
              <a:t>１９のセクション（断章）と「挿入</a:t>
            </a:r>
            <a:r>
              <a:rPr kumimoji="1" lang="en-US" altLang="ja-JP" dirty="0"/>
              <a:t>(interpolation / intrusion)</a:t>
            </a:r>
            <a:r>
              <a:rPr kumimoji="1" lang="ja-JP" altLang="en-US" dirty="0"/>
              <a:t>」</a:t>
            </a: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〇ジョイスの計画表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器官→</a:t>
            </a:r>
            <a:r>
              <a:rPr lang="ja-JP" altLang="en-US" dirty="0">
                <a:solidFill>
                  <a:srgbClr val="FF0000"/>
                </a:solidFill>
              </a:rPr>
              <a:t>血液</a:t>
            </a:r>
            <a:r>
              <a:rPr lang="en-US" altLang="ja-JP" dirty="0">
                <a:solidFill>
                  <a:srgbClr val="FF0000"/>
                </a:solidFill>
              </a:rPr>
              <a:t>(blood)</a:t>
            </a:r>
            <a:r>
              <a:rPr lang="ja-JP" altLang="en-US" dirty="0">
                <a:solidFill>
                  <a:srgbClr val="FF0000"/>
                </a:solidFill>
              </a:rPr>
              <a:t>　</a:t>
            </a:r>
            <a:r>
              <a:rPr lang="ja-JP" altLang="en-US" dirty="0"/>
              <a:t>学芸→</a:t>
            </a:r>
            <a:r>
              <a:rPr lang="ja-JP" altLang="en-US" dirty="0">
                <a:solidFill>
                  <a:srgbClr val="FF0000"/>
                </a:solidFill>
              </a:rPr>
              <a:t>機械学</a:t>
            </a:r>
            <a:r>
              <a:rPr lang="en-US" altLang="ja-JP" dirty="0">
                <a:solidFill>
                  <a:srgbClr val="FF0000"/>
                </a:solidFill>
              </a:rPr>
              <a:t>(mechanics)</a:t>
            </a:r>
            <a:r>
              <a:rPr lang="ja-JP" altLang="en-US" dirty="0">
                <a:solidFill>
                  <a:srgbClr val="FF0000"/>
                </a:solidFill>
              </a:rPr>
              <a:t>　</a:t>
            </a:r>
            <a:endParaRPr lang="en-US" altLang="ja-JP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dirty="0"/>
              <a:t>象徴→</a:t>
            </a:r>
            <a:r>
              <a:rPr lang="ja-JP" altLang="en-US" dirty="0">
                <a:solidFill>
                  <a:srgbClr val="FF0000"/>
                </a:solidFill>
              </a:rPr>
              <a:t>市民</a:t>
            </a:r>
            <a:r>
              <a:rPr lang="en-US" altLang="ja-JP" dirty="0">
                <a:solidFill>
                  <a:srgbClr val="FF0000"/>
                </a:solidFill>
              </a:rPr>
              <a:t>(citizens)</a:t>
            </a:r>
            <a:r>
              <a:rPr lang="ja-JP" altLang="en-US" dirty="0">
                <a:solidFill>
                  <a:srgbClr val="FF0000"/>
                </a:solidFill>
              </a:rPr>
              <a:t>　</a:t>
            </a:r>
            <a:r>
              <a:rPr lang="ja-JP" altLang="en-US" dirty="0"/>
              <a:t>技術→</a:t>
            </a:r>
            <a:r>
              <a:rPr lang="ja-JP" altLang="en-US" dirty="0">
                <a:solidFill>
                  <a:srgbClr val="FF0000"/>
                </a:solidFill>
              </a:rPr>
              <a:t>迷路</a:t>
            </a:r>
            <a:r>
              <a:rPr lang="en-US" altLang="ja-JP" dirty="0">
                <a:solidFill>
                  <a:srgbClr val="FF0000"/>
                </a:solidFill>
              </a:rPr>
              <a:t>(labyrinth)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『</a:t>
            </a:r>
            <a:r>
              <a:rPr lang="ja-JP" altLang="en-US" dirty="0"/>
              <a:t>オデュッセイア</a:t>
            </a:r>
            <a:r>
              <a:rPr lang="en-US" altLang="ja-JP" dirty="0"/>
              <a:t>』</a:t>
            </a:r>
            <a:r>
              <a:rPr lang="ja-JP" altLang="en-US" dirty="0"/>
              <a:t>第十二歌で、オデュッセウスたちは、セイレンの難所を切り抜けた後、スキュレとカリュブディスの難所を選んだので浮き巌（ジョイスの言葉では「さまよう岩々」）の難所の冒険はしていない。浮き巌は向かい合う二つの大きな岩で、その間を船が通り過ぎようとすると、両側から激しくぶつかって船を粉々にするという。（結城英雄</a:t>
            </a:r>
            <a:r>
              <a:rPr lang="en-US" altLang="ja-JP" dirty="0"/>
              <a:t>『</a:t>
            </a:r>
            <a:r>
              <a:rPr lang="ja-JP" altLang="en-US" dirty="0"/>
              <a:t>「ユリシーズ」の謎を歩く</a:t>
            </a:r>
            <a:r>
              <a:rPr lang="en-US" altLang="ja-JP" dirty="0"/>
              <a:t>』</a:t>
            </a:r>
            <a:r>
              <a:rPr lang="ja-JP" altLang="en-US" dirty="0"/>
              <a:t>（集英社、</a:t>
            </a:r>
            <a:r>
              <a:rPr lang="en-US" altLang="ja-JP" dirty="0"/>
              <a:t>1999</a:t>
            </a:r>
            <a:r>
              <a:rPr lang="ja-JP" altLang="en-US" dirty="0"/>
              <a:t>年）</a:t>
            </a:r>
            <a:r>
              <a:rPr lang="en-US" altLang="ja-JP" dirty="0"/>
              <a:t>p.228</a:t>
            </a:r>
            <a:r>
              <a:rPr lang="ja-JP" altLang="en-US" dirty="0"/>
              <a:t>）</a:t>
            </a: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7598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7DEA29-F0CB-4B42-8800-9FEAB1942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⑫</a:t>
            </a:r>
            <a:r>
              <a:rPr lang="ja-JP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トム・カーナン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4400" i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U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-Y 10.404-07)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BC60F6A-CA6D-4063-9D81-70E56EFAB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212" y="1515035"/>
            <a:ext cx="10515600" cy="4724681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ジェイムズ通り→オーモンド・ホテルへ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E9C35B8-1350-4658-8DFF-02F8F85AF8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55" t="14509" b="7973"/>
          <a:stretch/>
        </p:blipFill>
        <p:spPr>
          <a:xfrm>
            <a:off x="3121941" y="2008095"/>
            <a:ext cx="9070060" cy="484990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81E522A-CAF8-4B3F-8256-E68B3EECF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942" y="6096000"/>
            <a:ext cx="2409282" cy="68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15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18E169-6116-4DBD-A195-AB9EA5955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71" y="365125"/>
            <a:ext cx="10914529" cy="1325563"/>
          </a:xfrm>
        </p:spPr>
        <p:txBody>
          <a:bodyPr>
            <a:normAutofit/>
          </a:bodyPr>
          <a:lstStyle/>
          <a:p>
            <a:r>
              <a:rPr lang="ja-JP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⑬スティーヴン・デダラス</a:t>
            </a:r>
            <a:r>
              <a:rPr lang="ja-JP" altLang="en-US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とディリー・デダラス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4400" i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U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-Y 10.408-11)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690E1D6-C76D-4754-9108-9D27BADEB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871" y="1825625"/>
            <a:ext cx="11066929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フリート通り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→（</a:t>
            </a:r>
            <a:r>
              <a:rPr kumimoji="1" lang="ja-JP" altLang="en-US" dirty="0"/>
              <a:t>右折）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→</a:t>
            </a:r>
            <a:r>
              <a:rPr kumimoji="1" lang="ja-JP" altLang="en-US" dirty="0"/>
              <a:t>ベッドフォード道路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C37594A-54BA-4174-9FD0-FE8155C68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11" t="14902" b="8235"/>
          <a:stretch/>
        </p:blipFill>
        <p:spPr>
          <a:xfrm>
            <a:off x="3585882" y="1586752"/>
            <a:ext cx="8606118" cy="527124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3556A3F-BE20-4487-9218-A250100AC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375" y="4921625"/>
            <a:ext cx="1739154" cy="77096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4FB8511-8847-4836-B356-E3CCA388A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847" y="3926541"/>
            <a:ext cx="1210235" cy="160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45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A44631-A852-4FE1-B17D-90ED7B66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82" y="365125"/>
            <a:ext cx="11447930" cy="1325563"/>
          </a:xfrm>
        </p:spPr>
        <p:txBody>
          <a:bodyPr>
            <a:normAutofit/>
          </a:bodyPr>
          <a:lstStyle/>
          <a:p>
            <a:r>
              <a:rPr lang="ja-JP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⑭サイモン・デダラスとおっさんカウリー</a:t>
            </a:r>
            <a:br>
              <a:rPr lang="en-US" altLang="ja-JP" kern="1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</a:br>
            <a:r>
              <a:rPr lang="ja-JP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とベン・ドラード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4400" i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U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-Y 10.411-15)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AF8EB6-8636-43B5-A9FB-C5F7C1466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129" y="1825625"/>
            <a:ext cx="10878671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下オーモンド河岸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EDDD106-6EFA-4D9D-8B39-BCCB104E63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62" t="14641" b="8366"/>
          <a:stretch/>
        </p:blipFill>
        <p:spPr>
          <a:xfrm>
            <a:off x="2686826" y="2250141"/>
            <a:ext cx="9505174" cy="460785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CDAC469-A9E5-4A62-B42C-3DB41F056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482" y="4016188"/>
            <a:ext cx="1156447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15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D79CFC-A353-40AD-AA73-13D3F428D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88" y="365125"/>
            <a:ext cx="10995212" cy="1325563"/>
          </a:xfrm>
        </p:spPr>
        <p:txBody>
          <a:bodyPr>
            <a:normAutofit fontScale="90000"/>
          </a:bodyPr>
          <a:lstStyle/>
          <a:p>
            <a:r>
              <a:rPr lang="ja-JP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⑮マーティン・カニンガムとジャック・パワーとジョン・ワイズ・ノーラン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4400" i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U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-Y 10.415-18)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CDD659-7C58-46E4-9890-955FC97F2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88" y="1825625"/>
            <a:ext cx="10995212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ダブリン城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（市役所）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→キャヴァナの酒場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（議会通り２７）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D9813C5-53B6-45F2-A9ED-1385C41FE6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53" t="15164" r="10000" b="7712"/>
          <a:stretch/>
        </p:blipFill>
        <p:spPr>
          <a:xfrm>
            <a:off x="3810000" y="1674164"/>
            <a:ext cx="8382000" cy="518383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DF8BF3E-0BA6-42BD-8EE6-A5B391C8C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129" y="5387788"/>
            <a:ext cx="2124636" cy="9241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73EA277-1DA0-4E10-9711-42F5C00A9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259" y="4294094"/>
            <a:ext cx="286870" cy="34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32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56F2D9-1323-4645-9C68-87B8532DA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⑯バック・マリガンとヘインズ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4400" i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U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-Y 10.419-21)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BBA2D93-14D9-44B8-8004-C5CE6DA3A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65" y="1825625"/>
            <a:ext cx="10735235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デイム通り</a:t>
            </a:r>
            <a:r>
              <a:rPr kumimoji="1" lang="en-US" altLang="ja-JP" dirty="0"/>
              <a:t>33</a:t>
            </a:r>
            <a:r>
              <a:rPr kumimoji="1" lang="ja-JP" altLang="en-US" dirty="0"/>
              <a:t>の喫茶室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033FE02-808D-47E8-B1B4-3D9F03664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1" t="14379" b="8366"/>
          <a:stretch/>
        </p:blipFill>
        <p:spPr>
          <a:xfrm>
            <a:off x="2563907" y="2250549"/>
            <a:ext cx="9628093" cy="460745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15D6538-4F32-4EA7-BAD9-C4E34F88D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459" y="5531224"/>
            <a:ext cx="97715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20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8A4757-BEF2-42E4-8FFD-5504AD990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5" y="806824"/>
            <a:ext cx="11609294" cy="883864"/>
          </a:xfrm>
        </p:spPr>
        <p:txBody>
          <a:bodyPr>
            <a:normAutofit fontScale="90000"/>
          </a:bodyPr>
          <a:lstStyle/>
          <a:p>
            <a:r>
              <a:rPr lang="ja-JP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⑰キャッシェル・ボイル・オコナー・フィッツモリス・ティズダル・ファレルと生若い盲人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4400" i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U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-Y 10.421-22)</a:t>
            </a:r>
            <a:br>
              <a:rPr lang="ja-JP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</a:b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23A8738-5839-4B15-90FD-509272016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19" y="1945341"/>
            <a:ext cx="10977282" cy="4231622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クレア通り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→</a:t>
            </a:r>
            <a:r>
              <a:rPr kumimoji="1" lang="ja-JP" altLang="en-US" dirty="0"/>
              <a:t>メリオン広場沿い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1056808-FDA4-468D-A5E6-5E78398A66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82" t="15032" b="8366"/>
          <a:stretch/>
        </p:blipFill>
        <p:spPr>
          <a:xfrm>
            <a:off x="4069976" y="1604681"/>
            <a:ext cx="8122024" cy="525331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F541429-C8D5-41E8-A833-CD2B959C3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1106"/>
            <a:ext cx="2446020" cy="383689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E59C64-FBF1-47F7-823D-444B8F162E17}"/>
              </a:ext>
            </a:extLst>
          </p:cNvPr>
          <p:cNvSpPr txBox="1"/>
          <p:nvPr/>
        </p:nvSpPr>
        <p:spPr>
          <a:xfrm>
            <a:off x="2456330" y="5699909"/>
            <a:ext cx="1550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写真の出典：</a:t>
            </a:r>
            <a:endParaRPr kumimoji="1" lang="en-US" altLang="ja-JP" sz="1400" dirty="0"/>
          </a:p>
          <a:p>
            <a:r>
              <a:rPr kumimoji="1" lang="en-IE" altLang="ja-JP" sz="1400" dirty="0"/>
              <a:t>https://joyceimages.com/U10.919-6631</a:t>
            </a:r>
            <a:endParaRPr kumimoji="1" lang="ja-JP" altLang="en-US" sz="1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8797C8F-706D-4C16-8F62-BC40BF555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071" y="4061012"/>
            <a:ext cx="3621741" cy="144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528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6E56B6-4A65-4E95-8F4F-ACAE35381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024" y="116541"/>
            <a:ext cx="10851776" cy="1574147"/>
          </a:xfrm>
        </p:spPr>
        <p:txBody>
          <a:bodyPr>
            <a:normAutofit/>
          </a:bodyPr>
          <a:lstStyle/>
          <a:p>
            <a:r>
              <a:rPr lang="ja-JP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⑱パトリック・アロウイシャス・ディグナム君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4400" i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U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-Y 10.422-24)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E0B9C9-9116-4520-96F5-90A008129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283" y="1690688"/>
            <a:ext cx="10515600" cy="480218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ウィックロウ通り→グラフトン通り→ナッソー通り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BC0DD83-40EC-49A2-81C8-17742210FF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5" t="15164" r="6875" b="7843"/>
          <a:stretch/>
        </p:blipFill>
        <p:spPr>
          <a:xfrm>
            <a:off x="2877671" y="2241979"/>
            <a:ext cx="9314328" cy="461602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FA48874-7BD5-4EF3-8020-AC72A6369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894" y="4580965"/>
            <a:ext cx="2250141" cy="139849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2F274A4-6285-44F7-BE56-F07E61986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541" y="4249271"/>
            <a:ext cx="3576918" cy="187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27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E29C9F-DBC2-432C-B4DF-87AEA4B08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18" y="365125"/>
            <a:ext cx="11385176" cy="1325563"/>
          </a:xfrm>
        </p:spPr>
        <p:txBody>
          <a:bodyPr>
            <a:normAutofit fontScale="90000"/>
          </a:bodyPr>
          <a:lstStyle/>
          <a:p>
            <a:r>
              <a:rPr lang="ja-JP" altLang="ja-JP" sz="44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⑲アイルランド総督、第二代ダドリー伯爵ウィリアム・ハンブルとダドリー令夫人</a:t>
            </a:r>
            <a:r>
              <a:rPr lang="en-US" altLang="ja-JP" sz="44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4400" i="1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U</a:t>
            </a:r>
            <a:r>
              <a:rPr lang="en-US" altLang="ja-JP" sz="44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-Y 10.424-29)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9951347-0B94-4B3A-9B26-10B31A4D9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D99841E-737C-468D-B9B9-036ABAF4C3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9" t="8627" b="7843"/>
          <a:stretch/>
        </p:blipFill>
        <p:spPr>
          <a:xfrm>
            <a:off x="2248502" y="1909482"/>
            <a:ext cx="9943497" cy="494851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73FA9D8-ACE9-4799-A4DA-55E9E83B3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5717"/>
            <a:ext cx="2789484" cy="399826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7DCBFC4-89AC-49AC-AAC2-DB1B999B318B}"/>
              </a:ext>
            </a:extLst>
          </p:cNvPr>
          <p:cNvSpPr txBox="1"/>
          <p:nvPr/>
        </p:nvSpPr>
        <p:spPr>
          <a:xfrm>
            <a:off x="143435" y="5728914"/>
            <a:ext cx="17845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写真の出典：</a:t>
            </a:r>
            <a:endParaRPr kumimoji="1" lang="en-US" altLang="ja-JP" sz="1400" dirty="0"/>
          </a:p>
          <a:p>
            <a:r>
              <a:rPr kumimoji="1" lang="en-IE" altLang="ja-JP" sz="1400" dirty="0"/>
              <a:t>https://en.wikipedia.org/wiki/William_Ward,_2nd_Earl_of_Dudley</a:t>
            </a:r>
            <a:endParaRPr kumimoji="1" lang="ja-JP" altLang="en-US" sz="14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A3EFEA0-4322-4A42-871F-D40A7DE70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346" y="3818965"/>
            <a:ext cx="1757135" cy="104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78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ED9CC0-B5DA-48E8-A130-E0300D4E3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88" y="365125"/>
            <a:ext cx="1721224" cy="2252569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総督公邸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DF70030-4F0B-4466-B7B4-6BD75372F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365" y="4563035"/>
            <a:ext cx="2106707" cy="161392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kumimoji="1" lang="ja-JP" altLang="en-US" dirty="0"/>
              <a:t>写真の出典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en-IE" altLang="ja-JP" dirty="0"/>
              <a:t>https://commons.wikimedia.org/wiki/File:DUBLIN(1837)_p119_THE_VICE-REGAL_LODGE,_PHOENIX_PARK.jpg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CF6F736-621D-4056-9DCA-F8E9AB63A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475" y="0"/>
            <a:ext cx="9820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981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F6D075-707B-4946-B39E-B36386FA9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35" y="125507"/>
            <a:ext cx="10264589" cy="1371599"/>
          </a:xfrm>
        </p:spPr>
        <p:txBody>
          <a:bodyPr/>
          <a:lstStyle/>
          <a:p>
            <a:r>
              <a:rPr lang="ja-JP" altLang="en-US" dirty="0"/>
              <a:t>現在は、「</a:t>
            </a:r>
            <a:r>
              <a:rPr kumimoji="1" lang="ja-JP" altLang="en-US" dirty="0"/>
              <a:t>大統領官邸</a:t>
            </a:r>
            <a:r>
              <a:rPr lang="ja-JP" altLang="en-US" dirty="0"/>
              <a:t>」として使われている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3954E2A-0FAB-4138-9B2F-2022440C1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3496CC0-A9E5-40CA-907C-38CD1AEA0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83" b="5324"/>
          <a:stretch/>
        </p:blipFill>
        <p:spPr>
          <a:xfrm>
            <a:off x="1156446" y="1240653"/>
            <a:ext cx="11035553" cy="561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36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35D360-9F35-4861-A7EC-0F87A4DB3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日本語で読める先行研究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82CA5EB-2344-4685-950C-F46999686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〇川口喬一</a:t>
            </a:r>
            <a:r>
              <a:rPr lang="en-US" altLang="ja-JP" dirty="0"/>
              <a:t>『</a:t>
            </a:r>
            <a:r>
              <a:rPr lang="ja-JP" altLang="en-US" dirty="0"/>
              <a:t>「ユリシーズ」演義</a:t>
            </a:r>
            <a:r>
              <a:rPr lang="en-US" altLang="ja-JP" dirty="0"/>
              <a:t>』</a:t>
            </a:r>
            <a:r>
              <a:rPr lang="ja-JP" altLang="en-US" dirty="0"/>
              <a:t>（研究社出版、</a:t>
            </a:r>
            <a:r>
              <a:rPr lang="en-US" altLang="ja-JP" dirty="0"/>
              <a:t>1994</a:t>
            </a:r>
            <a:r>
              <a:rPr lang="ja-JP" altLang="en-US" dirty="0"/>
              <a:t>年）第</a:t>
            </a:r>
            <a:r>
              <a:rPr lang="en-US" altLang="ja-JP" dirty="0"/>
              <a:t>10</a:t>
            </a:r>
            <a:r>
              <a:rPr lang="ja-JP" altLang="en-US" dirty="0"/>
              <a:t>章</a:t>
            </a:r>
            <a:r>
              <a:rPr lang="en-US" altLang="ja-JP" dirty="0"/>
              <a:t>(pp.179-205)</a:t>
            </a:r>
          </a:p>
          <a:p>
            <a:pPr marL="0" indent="0">
              <a:buNone/>
            </a:pPr>
            <a:r>
              <a:rPr lang="ja-JP" altLang="en-US" dirty="0"/>
              <a:t>〇道木一弘</a:t>
            </a:r>
            <a:r>
              <a:rPr lang="en-US" altLang="ja-JP" dirty="0"/>
              <a:t>『</a:t>
            </a:r>
            <a:r>
              <a:rPr lang="ja-JP" altLang="en-US" dirty="0"/>
              <a:t>物・語りの「ユリシーズ」</a:t>
            </a:r>
            <a:r>
              <a:rPr lang="en-US" altLang="ja-JP" dirty="0"/>
              <a:t>』</a:t>
            </a:r>
            <a:r>
              <a:rPr lang="ja-JP" altLang="en-US" dirty="0"/>
              <a:t>（南雲堂、</a:t>
            </a:r>
            <a:r>
              <a:rPr lang="en-US" altLang="ja-JP" dirty="0"/>
              <a:t>2009</a:t>
            </a:r>
            <a:r>
              <a:rPr lang="ja-JP" altLang="en-US" dirty="0"/>
              <a:t>年）第</a:t>
            </a:r>
            <a:r>
              <a:rPr lang="en-US" altLang="ja-JP" dirty="0"/>
              <a:t>6</a:t>
            </a:r>
            <a:r>
              <a:rPr lang="ja-JP" altLang="en-US" dirty="0"/>
              <a:t>章</a:t>
            </a:r>
            <a:r>
              <a:rPr lang="en-US" altLang="ja-JP" dirty="0"/>
              <a:t>(pp.167-95)</a:t>
            </a:r>
          </a:p>
          <a:p>
            <a:pPr marL="0" indent="0">
              <a:buNone/>
            </a:pPr>
            <a:r>
              <a:rPr lang="ja-JP" altLang="en-US" dirty="0"/>
              <a:t>〇金井嘉彦</a:t>
            </a:r>
            <a:r>
              <a:rPr lang="en-US" altLang="ja-JP" dirty="0"/>
              <a:t>『</a:t>
            </a:r>
            <a:r>
              <a:rPr lang="ja-JP" altLang="en-US" dirty="0"/>
              <a:t>「ユリシーズ」の詩学</a:t>
            </a:r>
            <a:r>
              <a:rPr lang="en-US" altLang="ja-JP" dirty="0"/>
              <a:t>』</a:t>
            </a:r>
            <a:r>
              <a:rPr lang="ja-JP" altLang="en-US" dirty="0"/>
              <a:t>（東信堂、</a:t>
            </a:r>
            <a:r>
              <a:rPr lang="en-US" altLang="ja-JP" dirty="0"/>
              <a:t>2011</a:t>
            </a:r>
            <a:r>
              <a:rPr lang="ja-JP" altLang="en-US" dirty="0"/>
              <a:t>年）第</a:t>
            </a:r>
            <a:r>
              <a:rPr lang="en-US" altLang="ja-JP" dirty="0"/>
              <a:t>5</a:t>
            </a:r>
            <a:r>
              <a:rPr lang="ja-JP" altLang="en-US" dirty="0"/>
              <a:t>章</a:t>
            </a:r>
            <a:r>
              <a:rPr lang="en-US" altLang="ja-JP" dirty="0"/>
              <a:t>(pp.102-15)</a:t>
            </a:r>
          </a:p>
          <a:p>
            <a:pPr marL="0" indent="0">
              <a:buNone/>
            </a:pPr>
            <a:r>
              <a:rPr lang="ja-JP" altLang="en-US" dirty="0"/>
              <a:t>〇田村章</a:t>
            </a:r>
            <a:r>
              <a:rPr lang="en-US" altLang="ja-JP" dirty="0"/>
              <a:t>『</a:t>
            </a:r>
            <a:r>
              <a:rPr lang="ja-JP" altLang="en-US" dirty="0"/>
              <a:t>ジョイスの拡がり</a:t>
            </a:r>
            <a:r>
              <a:rPr lang="en-US" altLang="ja-JP" dirty="0"/>
              <a:t>』</a:t>
            </a:r>
            <a:r>
              <a:rPr lang="ja-JP" altLang="en-US" dirty="0"/>
              <a:t>（春風社、</a:t>
            </a:r>
            <a:r>
              <a:rPr lang="en-US" altLang="ja-JP" dirty="0"/>
              <a:t>2019</a:t>
            </a:r>
            <a:r>
              <a:rPr lang="ja-JP" altLang="en-US" dirty="0"/>
              <a:t>年）第１章</a:t>
            </a:r>
            <a:r>
              <a:rPr lang="en-US" altLang="ja-JP" dirty="0"/>
              <a:t>(pp.21-53)</a:t>
            </a:r>
          </a:p>
          <a:p>
            <a:pPr marL="0" indent="0">
              <a:buNone/>
            </a:pPr>
            <a:r>
              <a:rPr lang="ja-JP" altLang="en-US" dirty="0"/>
              <a:t>〇デクラン・カイバード</a:t>
            </a:r>
            <a:r>
              <a:rPr lang="en-US" altLang="ja-JP" dirty="0"/>
              <a:t>『</a:t>
            </a:r>
            <a:r>
              <a:rPr lang="ja-JP" altLang="en-US" dirty="0"/>
              <a:t>「ユリシーズ」と我ら</a:t>
            </a:r>
            <a:r>
              <a:rPr lang="en-US" altLang="ja-JP" dirty="0"/>
              <a:t>』</a:t>
            </a:r>
            <a:r>
              <a:rPr lang="ja-JP" altLang="en-US" dirty="0"/>
              <a:t>（坂内太訳、水声社、</a:t>
            </a:r>
            <a:r>
              <a:rPr lang="en-US" altLang="ja-JP" dirty="0"/>
              <a:t>2011</a:t>
            </a:r>
            <a:r>
              <a:rPr lang="ja-JP" altLang="en-US" dirty="0"/>
              <a:t>年）「</a:t>
            </a:r>
            <a:r>
              <a:rPr lang="en-US" altLang="ja-JP" dirty="0"/>
              <a:t>10. </a:t>
            </a:r>
            <a:r>
              <a:rPr lang="ja-JP" altLang="en-US" dirty="0"/>
              <a:t>彷徨う」</a:t>
            </a:r>
            <a:r>
              <a:rPr lang="en-US" altLang="ja-JP" dirty="0"/>
              <a:t>(pp.160-73)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5017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CC7B64E-BC65-41ED-B46D-4DDCDEE06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1341"/>
            <a:ext cx="10515600" cy="616771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kumimoji="1" lang="ja-JP" altLang="en-US" sz="3500" b="1" dirty="0"/>
              <a:t>コンミー神父とアイルランド総督の行程</a:t>
            </a:r>
            <a:endParaRPr kumimoji="1" lang="en-US" altLang="ja-JP" sz="3500" b="1" dirty="0"/>
          </a:p>
          <a:p>
            <a:pPr marL="0" indent="0">
              <a:buNone/>
            </a:pPr>
            <a:r>
              <a:rPr kumimoji="1" lang="ja-JP" altLang="en-US" dirty="0"/>
              <a:t>　　　　　　　　　　　　　　　　　　　　（集英社訳</a:t>
            </a:r>
            <a:r>
              <a:rPr kumimoji="1" lang="en-US" altLang="ja-JP" dirty="0"/>
              <a:t>『</a:t>
            </a:r>
            <a:r>
              <a:rPr kumimoji="1" lang="ja-JP" altLang="en-US" dirty="0"/>
              <a:t>ユリシーズ</a:t>
            </a:r>
            <a:r>
              <a:rPr kumimoji="1" lang="en-US" altLang="ja-JP" dirty="0"/>
              <a:t>』II</a:t>
            </a:r>
            <a:r>
              <a:rPr kumimoji="1" lang="ja-JP" altLang="en-US" dirty="0"/>
              <a:t>、</a:t>
            </a:r>
            <a:r>
              <a:rPr kumimoji="1" lang="en-US" altLang="ja-JP" dirty="0"/>
              <a:t>530</a:t>
            </a:r>
            <a:r>
              <a:rPr kumimoji="1" lang="ja-JP" altLang="en-US" dirty="0"/>
              <a:t>、</a:t>
            </a:r>
            <a:r>
              <a:rPr kumimoji="1" lang="en-US" altLang="ja-JP" dirty="0"/>
              <a:t>552</a:t>
            </a:r>
            <a:r>
              <a:rPr lang="en-US" altLang="ja-JP" dirty="0"/>
              <a:t>-</a:t>
            </a:r>
            <a:r>
              <a:rPr kumimoji="1" lang="en-US" altLang="ja-JP" dirty="0"/>
              <a:t>53)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〇神父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上ガーディナー通りの司祭館→マウントジョイ広場→グレイト・チャールズ通り→北環状道路→リッチモンド・プレイス→ポートランド通り→北ストランド通り→ニューカメン橋→（電車）アンズリー橋→ホース道路（電車）→マラハイド道路→アーテイン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dirty="0">
                <a:solidFill>
                  <a:srgbClr val="FF0000"/>
                </a:solidFill>
              </a:rPr>
              <a:t>北東へ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〇総督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フィーニクス公園内の公邸→公園の下手門（正門）→キングズブリッジ→リフィー川北岸→グラッタン橋（リフィーを渡る）→議会通り→デイム通り→カレッジ・グリーン→グラフトン通り→ナッソー通り→レンスター通り→クレア通り→メリオン広場北通り→ロウアー・マウント通り→グランド運河→ノーサンバーランド道路→ボールズブリッジ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/>
              <a:t>　</a:t>
            </a:r>
            <a:r>
              <a:rPr lang="ja-JP" altLang="en-US">
                <a:solidFill>
                  <a:srgbClr val="FF0000"/>
                </a:solidFill>
              </a:rPr>
              <a:t>南東へ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95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6B6D85-E60C-496A-8A03-BB5A21E14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神父と総督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A99218-3B29-4749-8629-147DB7C5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52353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kumimoji="1" lang="ja-JP" altLang="en-US" dirty="0"/>
              <a:t>☆神父（宗教）と総督（政治）の象徴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ただし、両者の行程は決して交わらないことに注意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―</a:t>
            </a:r>
            <a:r>
              <a:rPr lang="ja-JP" altLang="en-US" dirty="0"/>
              <a:t>ぼくは二人の主人に仕える僕でね、スティーヴンは言った。イギリス人とイタリア人の。</a:t>
            </a:r>
            <a:r>
              <a:rPr lang="en-US" altLang="ja-JP" dirty="0"/>
              <a:t>(</a:t>
            </a:r>
            <a:r>
              <a:rPr lang="en-US" altLang="ja-JP" i="1" dirty="0"/>
              <a:t>U</a:t>
            </a:r>
            <a:r>
              <a:rPr lang="en-US" altLang="ja-JP" dirty="0"/>
              <a:t>-Y 1.40)</a:t>
            </a:r>
          </a:p>
          <a:p>
            <a:pPr marL="0" indent="0">
              <a:buNone/>
            </a:pPr>
            <a:r>
              <a:rPr lang="en-US" altLang="ja-JP" dirty="0"/>
              <a:t>―I am a servant of two masters, Stephen said, an English and an Italian.(</a:t>
            </a:r>
            <a:r>
              <a:rPr lang="en-US" altLang="ja-JP" i="1" dirty="0"/>
              <a:t>U</a:t>
            </a:r>
            <a:r>
              <a:rPr lang="en-US" altLang="ja-JP" dirty="0"/>
              <a:t> 1.638)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「大英帝国」と「聖なる</a:t>
            </a:r>
            <a:r>
              <a:rPr lang="ja-JP" altLang="en-US"/>
              <a:t>ローマカトリック使途教会</a:t>
            </a:r>
            <a:r>
              <a:rPr lang="ja-JP" altLang="en-US" dirty="0"/>
              <a:t>」という「二人の主人」に仕えるダブリナーズたちは、第</a:t>
            </a:r>
            <a:r>
              <a:rPr lang="en-US" altLang="ja-JP" dirty="0"/>
              <a:t>9</a:t>
            </a:r>
            <a:r>
              <a:rPr lang="ja-JP" altLang="en-US" dirty="0"/>
              <a:t>挿話の「スキュレーとカリュブディス」の変奏的象徴だとすれば（オデュッセウスが実際に取った路）、選ばれなかった方の航路である「さまよえる岩</a:t>
            </a:r>
            <a:r>
              <a:rPr lang="en-US" altLang="ja-JP" dirty="0"/>
              <a:t>(Wandering Rocks)</a:t>
            </a:r>
            <a:r>
              <a:rPr lang="ja-JP" altLang="en-US" dirty="0"/>
              <a:t>」としてのダブリナーズたち＝「市民」は、誰の航路を阻むのか？　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私たち読者は引き続き「さまよえるユダヤ人</a:t>
            </a:r>
            <a:r>
              <a:rPr lang="en-US" altLang="ja-JP" dirty="0"/>
              <a:t>(wandering Jew)</a:t>
            </a:r>
            <a:r>
              <a:rPr lang="ja-JP" altLang="en-US" dirty="0"/>
              <a:t>」のブルームの航路</a:t>
            </a:r>
            <a:r>
              <a:rPr lang="en-US" altLang="ja-JP" dirty="0"/>
              <a:t>(wake)</a:t>
            </a:r>
            <a:r>
              <a:rPr lang="ja-JP" altLang="en-US" dirty="0"/>
              <a:t>を追って行く。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2311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974D24-FBE0-47DC-B3C5-FDE209CC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ジョイス自身の説明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23A1EC3-845E-4617-A9E4-31E0AD69D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ja-JP" altLang="en-US" dirty="0"/>
              <a:t>☆</a:t>
            </a:r>
            <a:r>
              <a:rPr kumimoji="1" lang="en-US" altLang="ja-JP" dirty="0"/>
              <a:t>1920</a:t>
            </a:r>
            <a:r>
              <a:rPr kumimoji="1" lang="ja-JP" altLang="en-US" dirty="0"/>
              <a:t>年</a:t>
            </a:r>
            <a:r>
              <a:rPr kumimoji="1" lang="en-US" altLang="ja-JP" dirty="0"/>
              <a:t>10</a:t>
            </a:r>
            <a:r>
              <a:rPr kumimoji="1" lang="ja-JP" altLang="en-US" dirty="0"/>
              <a:t>月</a:t>
            </a:r>
            <a:r>
              <a:rPr kumimoji="1" lang="en-US" altLang="ja-JP" dirty="0"/>
              <a:t>24</a:t>
            </a:r>
            <a:r>
              <a:rPr kumimoji="1" lang="ja-JP" altLang="en-US" dirty="0"/>
              <a:t>日　フランク・バッジェンへの手紙</a:t>
            </a:r>
          </a:p>
          <a:p>
            <a:pPr marL="0" indent="0">
              <a:buNone/>
            </a:pPr>
            <a:r>
              <a:rPr kumimoji="1" lang="en-IE" altLang="ja-JP" dirty="0"/>
              <a:t>Last night I thought of an </a:t>
            </a:r>
            <a:r>
              <a:rPr kumimoji="1" lang="en-IE" altLang="ja-JP" i="1" dirty="0"/>
              <a:t>Entr'acte</a:t>
            </a:r>
            <a:r>
              <a:rPr kumimoji="1" lang="en-IE" altLang="ja-JP" dirty="0"/>
              <a:t> for Ulysses in middle of book</a:t>
            </a:r>
          </a:p>
          <a:p>
            <a:pPr marL="0" indent="0">
              <a:buNone/>
            </a:pPr>
            <a:r>
              <a:rPr kumimoji="1" lang="en-IE" altLang="ja-JP" dirty="0"/>
              <a:t>after 9th episode </a:t>
            </a:r>
            <a:r>
              <a:rPr kumimoji="1" lang="en-IE" altLang="ja-JP" i="1" dirty="0"/>
              <a:t>Scylla &amp; Charybdis</a:t>
            </a:r>
            <a:r>
              <a:rPr kumimoji="1" lang="en-IE" altLang="ja-JP" dirty="0"/>
              <a:t>. Short with absolutely no relation</a:t>
            </a:r>
          </a:p>
          <a:p>
            <a:pPr marL="0" indent="0">
              <a:buNone/>
            </a:pPr>
            <a:r>
              <a:rPr kumimoji="1" lang="en-IE" altLang="ja-JP" dirty="0"/>
              <a:t>to what precedes or follows like a pause in the action of a play. (</a:t>
            </a:r>
            <a:r>
              <a:rPr kumimoji="1" lang="en-IE" altLang="ja-JP" i="1" dirty="0"/>
              <a:t>Letter</a:t>
            </a:r>
            <a:r>
              <a:rPr kumimoji="1" lang="en-IE" altLang="ja-JP" dirty="0"/>
              <a:t> I 149)</a:t>
            </a:r>
          </a:p>
          <a:p>
            <a:pPr marL="0" indent="0">
              <a:buNone/>
            </a:pPr>
            <a:r>
              <a:rPr lang="ja-JP" altLang="en-US" dirty="0"/>
              <a:t>昨夜考え付いたのは、第九挿話の「スキュレーとカリュブディス」のあとの本の</a:t>
            </a:r>
            <a:r>
              <a:rPr lang="ja-JP" altLang="en-US" dirty="0">
                <a:solidFill>
                  <a:srgbClr val="FF0000"/>
                </a:solidFill>
              </a:rPr>
              <a:t>真ん中</a:t>
            </a:r>
            <a:r>
              <a:rPr lang="ja-JP" altLang="en-US" dirty="0"/>
              <a:t>に、ユリシーズのための</a:t>
            </a:r>
            <a:r>
              <a:rPr lang="en-US" altLang="ja-JP" dirty="0">
                <a:solidFill>
                  <a:srgbClr val="FF0000"/>
                </a:solidFill>
              </a:rPr>
              <a:t>〈</a:t>
            </a:r>
            <a:r>
              <a:rPr lang="ja-JP" altLang="en-US" dirty="0">
                <a:solidFill>
                  <a:srgbClr val="FF0000"/>
                </a:solidFill>
              </a:rPr>
              <a:t>幕間劇</a:t>
            </a:r>
            <a:r>
              <a:rPr lang="en-US" altLang="ja-JP" dirty="0">
                <a:solidFill>
                  <a:srgbClr val="FF0000"/>
                </a:solidFill>
              </a:rPr>
              <a:t>〉</a:t>
            </a:r>
            <a:r>
              <a:rPr lang="ja-JP" altLang="en-US" dirty="0"/>
              <a:t>を設けることでした。短くて、劇の上演における休息のような、前後に書かれるものとは全く無関係のものです。</a:t>
            </a:r>
            <a:endParaRPr kumimoji="1" lang="en-IE" altLang="ja-JP" dirty="0"/>
          </a:p>
          <a:p>
            <a:pPr marL="0" indent="0">
              <a:buNone/>
            </a:pPr>
            <a:endParaRPr kumimoji="1" lang="en-IE" altLang="ja-JP" dirty="0"/>
          </a:p>
          <a:p>
            <a:pPr marL="0" indent="0">
              <a:buNone/>
            </a:pPr>
            <a:r>
              <a:rPr kumimoji="1" lang="en-IE" altLang="ja-JP" dirty="0"/>
              <a:t>☆</a:t>
            </a:r>
            <a:r>
              <a:rPr kumimoji="1" lang="ja-JP" altLang="en-US" dirty="0"/>
              <a:t>以下使用するのは、</a:t>
            </a:r>
            <a:r>
              <a:rPr kumimoji="1" lang="en-US" altLang="ja-JP" dirty="0"/>
              <a:t>1888-1913</a:t>
            </a:r>
            <a:r>
              <a:rPr kumimoji="1" lang="ja-JP" altLang="en-US" dirty="0"/>
              <a:t>年のアイルランドの地図　　</a:t>
            </a:r>
            <a:r>
              <a:rPr kumimoji="1" lang="en-IE" altLang="ja-JP" dirty="0"/>
              <a:t>http://map.geohive.ie/mapviewer.html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8339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1031D5-A324-4D46-A04A-1CC3EF827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①</a:t>
            </a:r>
            <a:r>
              <a:rPr lang="ja-JP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ジョン・コンミー神父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4400" i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U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-Y 10.373-81)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E768269-3BE2-422D-9878-58FDB6835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アッパー・ガーディナー通りの司祭館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→アーティンのオブライエン孤児院へ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5056702-064E-4EBB-8C8C-9351245223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58" t="14970" b="9931"/>
          <a:stretch/>
        </p:blipFill>
        <p:spPr>
          <a:xfrm>
            <a:off x="5555265" y="2814918"/>
            <a:ext cx="6636736" cy="404308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6E7ECD2-9EC1-465A-8EDB-949330626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1458"/>
            <a:ext cx="3054834" cy="392654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281E81-25DA-4DD6-A1D4-3F3F7F916A74}"/>
              </a:ext>
            </a:extLst>
          </p:cNvPr>
          <p:cNvSpPr txBox="1"/>
          <p:nvPr/>
        </p:nvSpPr>
        <p:spPr>
          <a:xfrm>
            <a:off x="3146612" y="4751295"/>
            <a:ext cx="24832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ジョン・コンミー（</a:t>
            </a:r>
            <a:r>
              <a:rPr kumimoji="1" lang="en-IE" altLang="ja-JP" dirty="0"/>
              <a:t>Father John </a:t>
            </a:r>
            <a:r>
              <a:rPr kumimoji="1" lang="en-IE" altLang="ja-JP" dirty="0" err="1"/>
              <a:t>Conmee</a:t>
            </a:r>
            <a:r>
              <a:rPr kumimoji="1" lang="en-IE" altLang="ja-JP" dirty="0"/>
              <a:t>, </a:t>
            </a:r>
            <a:r>
              <a:rPr kumimoji="1" lang="en-US" altLang="ja-JP" dirty="0"/>
              <a:t>1847 – 1910</a:t>
            </a:r>
            <a:r>
              <a:rPr kumimoji="1" lang="ja-JP" altLang="en-US" dirty="0"/>
              <a:t>）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lang="ja-JP" altLang="en-US" sz="1200" dirty="0"/>
              <a:t>写真の出典：</a:t>
            </a:r>
            <a:endParaRPr lang="en-US" altLang="ja-JP" sz="1200" dirty="0"/>
          </a:p>
          <a:p>
            <a:r>
              <a:rPr lang="en-US" altLang="ja-JP" sz="1200" dirty="0"/>
              <a:t>http://www.joyceproject.com/notes/010008jesuit.htm</a:t>
            </a:r>
          </a:p>
          <a:p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36DD0F1-242B-40E2-9D81-177741C83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9388" y="3429000"/>
            <a:ext cx="1370877" cy="100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31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57F113-5328-4EE9-943D-EB39E7594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9B6E79-3C51-4271-86CF-53CCEC179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2EBBDCC-9E4A-4F5C-936F-051F24072E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15" t="8472" b="7639"/>
          <a:stretch/>
        </p:blipFill>
        <p:spPr>
          <a:xfrm>
            <a:off x="0" y="0"/>
            <a:ext cx="11842538" cy="6858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F784323-222B-4588-BC03-9DACA9B60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518" y="3818965"/>
            <a:ext cx="1568823" cy="141642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312BCF2-97AD-4B5A-BEE1-8FC142F53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659" y="2825443"/>
            <a:ext cx="806823" cy="60355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82D6985-B0D9-4DFC-BFDF-DD8AE7D3F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094" y="3343835"/>
            <a:ext cx="2204277" cy="101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4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56F03E-C1B2-45B5-91B3-91D5E50E9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4669A1-80F0-4099-A616-0C827B46E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C694B51-924A-4AB1-884D-CECC271704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56" b="5324"/>
          <a:stretch/>
        </p:blipFill>
        <p:spPr>
          <a:xfrm>
            <a:off x="0" y="917575"/>
            <a:ext cx="12192000" cy="5940425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CC274066-56E5-4961-A8EE-A9F9CAD06DFD}"/>
              </a:ext>
            </a:extLst>
          </p:cNvPr>
          <p:cNvSpPr/>
          <p:nvPr/>
        </p:nvSpPr>
        <p:spPr>
          <a:xfrm>
            <a:off x="6490447" y="3747247"/>
            <a:ext cx="1461247" cy="537882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689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406FEC-9A78-4231-BDEA-8429519EC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②コーニー・ケラハー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4400" i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U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-Y 10.381-82)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91B0ED-2B7B-482E-9B63-EA846568B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1825625"/>
            <a:ext cx="11020425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ノース・ストランド通り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1F794B3-4941-40AB-A428-55E6168F17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81" t="14816" b="7500"/>
          <a:stretch/>
        </p:blipFill>
        <p:spPr>
          <a:xfrm>
            <a:off x="3860915" y="1825625"/>
            <a:ext cx="8331085" cy="507603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DB574A6-C444-45BD-AB0B-41DC86BE8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176" y="4168588"/>
            <a:ext cx="932329" cy="76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34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F56778-4B51-4D64-A2AC-64A9791BF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③一本足の水</a:t>
            </a:r>
            <a:r>
              <a:rPr lang="ja-JP" altLang="en-US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兵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4400" i="1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U</a:t>
            </a:r>
            <a:r>
              <a:rPr lang="en-US" altLang="ja-JP" sz="44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-Y 10.382-83)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4D439D9-BEFC-410F-BCFF-A0B07E05F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88" y="1825625"/>
            <a:ext cx="10995212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エックルズ通り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8FDF320-C4FD-488F-9703-0C4CA83188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27" t="14510" b="8758"/>
          <a:stretch/>
        </p:blipFill>
        <p:spPr>
          <a:xfrm>
            <a:off x="3513431" y="1690688"/>
            <a:ext cx="8678569" cy="516138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3CD4704-A687-47AD-BB45-5EC315A1F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175" y="3836894"/>
            <a:ext cx="2243931" cy="133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9374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1896</TotalTime>
  <Words>1317</Words>
  <Application>Microsoft Office PowerPoint</Application>
  <PresentationFormat>ワイド画面</PresentationFormat>
  <Paragraphs>107</Paragraphs>
  <Slides>31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36" baseType="lpstr">
      <vt:lpstr>游明朝</vt:lpstr>
      <vt:lpstr>Arial</vt:lpstr>
      <vt:lpstr>Calibri</vt:lpstr>
      <vt:lpstr>Calibri Light</vt:lpstr>
      <vt:lpstr>1_Office テーマ</vt:lpstr>
      <vt:lpstr> 2022年の『ユリシーズ』　第10回読書会</vt:lpstr>
      <vt:lpstr>第10挿話で何が起こっているのか</vt:lpstr>
      <vt:lpstr>日本語で読める先行研究</vt:lpstr>
      <vt:lpstr>ジョイス自身の説明</vt:lpstr>
      <vt:lpstr>①ジョン・コンミー神父(U-Y 10.373-81)</vt:lpstr>
      <vt:lpstr>PowerPoint プレゼンテーション</vt:lpstr>
      <vt:lpstr>PowerPoint プレゼンテーション</vt:lpstr>
      <vt:lpstr>②コーニー・ケラハー(U-Y 10.381-82)</vt:lpstr>
      <vt:lpstr>③一本足の水兵(U-Y 10.382-83)</vt:lpstr>
      <vt:lpstr>エックルズ・ストリート７ 写真は下記のサイトから http://www.jjon.org/joyce-s-environs/no-7-eccles-street</vt:lpstr>
      <vt:lpstr>④デダラス家の娘たち(U-Y 10.383-85)</vt:lpstr>
      <vt:lpstr>⑤ブレイゼス・ボイラン(U-Y 10.385-87)</vt:lpstr>
      <vt:lpstr>⑥スティーヴン・デダラスとアルミダーノ・アルティフォーニ(U-Y 10.387-88)</vt:lpstr>
      <vt:lpstr>⑦ミス・ダン(U-Y 10.389-90)</vt:lpstr>
      <vt:lpstr>⑧ネッド・ランバートとJ・J・オモロイとヒュー・C・ラヴ師(U-Y 10.390-93)</vt:lpstr>
      <vt:lpstr>旧・聖マリア修道院の会議場(chapter house)</vt:lpstr>
      <vt:lpstr>⑨トム・ロッチフォード、おおせ鼻フリン、 T・レネハン、C・P・マッコイ(U-Y 10.393-98) </vt:lpstr>
      <vt:lpstr>➉レオポルド・ブルーム(U-Y 10.398-401)</vt:lpstr>
      <vt:lpstr>⑪ディリー・デダラスとサイモン・デダラス(U-Y 10.401-04)</vt:lpstr>
      <vt:lpstr>⑫トム・カーナン(U-Y 10.404-07)</vt:lpstr>
      <vt:lpstr>⑬スティーヴン・デダラスとディリー・デダラス(U-Y 10.408-11)</vt:lpstr>
      <vt:lpstr>⑭サイモン・デダラスとおっさんカウリー とベン・ドラード(U-Y 10.411-15)</vt:lpstr>
      <vt:lpstr>⑮マーティン・カニンガムとジャック・パワーとジョン・ワイズ・ノーラン(U-Y 10.415-18)</vt:lpstr>
      <vt:lpstr>⑯バック・マリガンとヘインズ(U-Y 10.419-21)</vt:lpstr>
      <vt:lpstr>⑰キャッシェル・ボイル・オコナー・フィッツモリス・ティズダル・ファレルと生若い盲人(U-Y 10.421-22) </vt:lpstr>
      <vt:lpstr>⑱パトリック・アロウイシャス・ディグナム君(U-Y 10.422-24)</vt:lpstr>
      <vt:lpstr>⑲アイルランド総督、第二代ダドリー伯爵ウィリアム・ハンブルとダドリー令夫人(U-Y 10.424-29)</vt:lpstr>
      <vt:lpstr>総督公邸</vt:lpstr>
      <vt:lpstr>現在は、「大統領官邸」として使われている</vt:lpstr>
      <vt:lpstr>PowerPoint プレゼンテーション</vt:lpstr>
      <vt:lpstr>神父と総督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2014年6月16日の写真</dc:title>
  <dc:creator>小林 広直</dc:creator>
  <cp:lastModifiedBy>小林 広直</cp:lastModifiedBy>
  <cp:revision>122</cp:revision>
  <cp:lastPrinted>2021-02-21T03:57:32Z</cp:lastPrinted>
  <dcterms:created xsi:type="dcterms:W3CDTF">2020-06-27T12:47:53Z</dcterms:created>
  <dcterms:modified xsi:type="dcterms:W3CDTF">2021-03-24T06:22:51Z</dcterms:modified>
</cp:coreProperties>
</file>